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  <p:sldMasterId id="2147483815" r:id="rId2"/>
    <p:sldMasterId id="2147483827" r:id="rId3"/>
    <p:sldMasterId id="2147483839" r:id="rId4"/>
    <p:sldMasterId id="2147483851" r:id="rId5"/>
    <p:sldMasterId id="2147483863" r:id="rId6"/>
    <p:sldMasterId id="2147483875" r:id="rId7"/>
    <p:sldMasterId id="2147483887" r:id="rId8"/>
    <p:sldMasterId id="2147483899" r:id="rId9"/>
    <p:sldMasterId id="2147484047" r:id="rId10"/>
  </p:sldMasterIdLst>
  <p:notesMasterIdLst>
    <p:notesMasterId r:id="rId20"/>
  </p:notesMasterIdLst>
  <p:handoutMasterIdLst>
    <p:handoutMasterId r:id="rId21"/>
  </p:handoutMasterIdLst>
  <p:sldIdLst>
    <p:sldId id="309" r:id="rId11"/>
    <p:sldId id="400" r:id="rId12"/>
    <p:sldId id="401" r:id="rId13"/>
    <p:sldId id="409" r:id="rId14"/>
    <p:sldId id="403" r:id="rId15"/>
    <p:sldId id="404" r:id="rId16"/>
    <p:sldId id="406" r:id="rId17"/>
    <p:sldId id="407" r:id="rId18"/>
    <p:sldId id="40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EFC"/>
    <a:srgbClr val="FF0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>
        <p:scale>
          <a:sx n="77" d="100"/>
          <a:sy n="77" d="100"/>
        </p:scale>
        <p:origin x="-7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0F0AB-BEAC-C642-9CD9-D5BC3D2E0962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3971D-D091-204F-AB5B-11C11CA49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57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E134989-6EE9-46E2-BBA3-C22808E94631}" type="datetimeFigureOut">
              <a:rPr lang="en-US"/>
              <a:pPr>
                <a:defRPr/>
              </a:pPr>
              <a:t>3/28/2013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F71CF1E-135E-47CF-9230-9373679E9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757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104BB-EE0F-5A46-A8D5-01F88C72DBEF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F40D6-EAF2-4A97-A7BA-AF8DCA2B21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7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9772D-4A80-C845-8FA9-A5363EC5A011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B515-408B-465A-B8F6-93A7AF52E1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149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8D5C-6546-6D40-A5CD-5E56D7AB0FC2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B5E-B6A0-334A-BDB1-26CAE048C96F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2703-DF8D-CE45-AD87-82B4736DDD7E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9350-E62F-884D-8EEB-08610F9AB58A}" type="datetime1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E19C-BC18-B747-9B09-2EAE6CD712DF}" type="datetime1">
              <a:rPr lang="en-US" smtClean="0"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B080-2CAE-B944-9D7E-97BFB733A61B}" type="datetime1">
              <a:rPr lang="en-US" smtClean="0"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2B2A-85DB-C349-B5E6-0B909C629C4A}" type="datetime1">
              <a:rPr lang="en-US" smtClean="0"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F62A-6564-BA45-BBE7-2BAF29FC8C59}" type="datetime1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7759-36B9-6841-90D2-8416C4160288}" type="datetime1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3291-F5BA-D941-B0C8-9F6F89897159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BBEA2-72EE-CA4E-B58D-75AABCC0DE36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CDD14-593E-4A1F-8D55-F62C5C8E6D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04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D75D-F2C9-2E48-9D58-DA4495F29B01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FAFB-DFEA-8B4E-9C9E-D3E7BA187591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56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7553-573E-7848-811F-56B035F80450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2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0A0B3-7963-6245-8493-6C79E27A3847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16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2B3A-23BC-4A4D-BAD8-5749D5E6F54F}" type="datetime1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78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87B5-E9E2-B54C-8386-24BE79990248}" type="datetime1">
              <a:rPr lang="en-US" smtClean="0"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24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FF9C-01B4-C942-9E3C-FC2864E032F0}" type="datetime1">
              <a:rPr lang="en-US" smtClean="0"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39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295-A470-014A-912F-CD9FCC0AA601}" type="datetime1">
              <a:rPr lang="en-US" smtClean="0"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16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B06F-D33E-F545-A41A-5EC4B27F7A0B}" type="datetime1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3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9E709-E1E6-A246-8EF0-F2BC473AEDF9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BF860-8407-474D-8015-66C6C948B5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77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DC14-1B73-8249-B891-11995F979072}" type="datetime1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22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9357-9D6D-0E42-BF43-FFD7F7607D19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48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5D40-B108-1B48-AD43-C1C5726654B9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65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4F537-8E71-2941-A52F-4DD7CF4FC352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BB058-9E1F-BE45-A93E-EC919C385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67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5A01B-512C-D744-B9FE-6A067C9CFBFE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37FE1-E18E-FD43-9ADB-7C1DBD81E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12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EA90B-1945-EA48-AB57-227EC245E22E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5F5AD-718B-104E-9F05-4F94A663C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01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09D2E-5B34-AB4E-BB1E-4E18C1D4F2DC}" type="datetime1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20ABD-9B3C-214C-9F66-CD5903959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59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2F388-D47B-F24E-B132-4817CF322D55}" type="datetime1">
              <a:rPr lang="en-US" smtClean="0"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05310-7948-524B-9F0D-1B75A17BF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61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0D1EC-6857-5947-9E43-DFF96120FE4D}" type="datetime1">
              <a:rPr lang="en-US" smtClean="0"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BCEE9-D96F-8042-B3D1-AF590A2A6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55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6EC29-6B2A-B247-8E2B-3E6362672E3B}" type="datetime1">
              <a:rPr lang="en-US" smtClean="0"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C414D-CB56-854B-960B-AA0852C8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1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54CAD-ADAA-444E-9E2E-23EE4295A266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58BF6-7278-4566-B7E0-B1F34EC5AD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53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AF668-D43E-9641-8202-AB7DD8885200}" type="datetime1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15F8-0EB8-F34E-B757-6E6D0F869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4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C36B5-7D6B-FD4E-9AA2-1A4EEAF78F8C}" type="datetime1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7E183-3833-754C-A396-F0144EE61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016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8F92F-3701-1046-B5A1-251C454FD66D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50B07-0E52-6445-80B8-F68618703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65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D5C63-3E8B-D846-94AA-C686BF1D8249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DD8CC-020F-E04E-8017-F56C40F2B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726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2FB80-E77E-6146-822E-B759972FB90B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F40D6-EAF2-4A97-A7BA-AF8DCA2B21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706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F1C2C-7667-414D-B57C-1B412D855937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BF860-8407-474D-8015-66C6C948B5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772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8113-A6AF-2A4F-BDD8-5812D0BF1156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58BF6-7278-4566-B7E0-B1F34EC5AD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539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5ACAA-796C-0F4C-8C39-9553877FE350}" type="datetime1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06FE6-6DD3-46DC-A8A5-410410C579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635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5116-7775-134B-8C25-E61B917A14B5}" type="datetime1">
              <a:rPr lang="en-US" smtClean="0"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140D0-8C88-47E8-A71B-7D78DC0223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124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FD58D-797F-154B-AD9D-3AC8AA0BD185}" type="datetime1">
              <a:rPr lang="en-US" smtClean="0"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2A6B8-5233-49C6-BF14-A421D72DEF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7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E180E-DB35-434A-B95D-0FC115A72F92}" type="datetime1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06FE6-6DD3-46DC-A8A5-410410C579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635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DD428-342D-A64F-9EEA-35B5AF21DE85}" type="datetime1">
              <a:rPr lang="en-US" smtClean="0"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4BF2E-CB48-4A6C-A6BC-C3A397D81F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153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E60A-7547-3A4A-B7D1-2AC314A5DF07}" type="datetime1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A8058-053C-4179-9043-2FEB904F1A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70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2E366-7783-5B41-A5AE-8A2CEA0134A1}" type="datetime1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B7CD0-85F6-4847-AF96-DCF335BA61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959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CC4AC-4B01-2946-AA61-63FB58E0F57A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B515-408B-465A-B8F6-93A7AF52E1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149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9F291-631A-6443-92AD-9D0E6DF70DD7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CDD14-593E-4A1F-8D55-F62C5C8E6D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04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DB03-C24F-CD4E-98D0-67D0C45B5659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566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174B-4191-0C4E-B624-5DF190898D24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21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D59F-3F64-CC48-BB60-BC73CDF5D304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164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F608-0B8C-5A42-A5DD-E2399F79A3A0}" type="datetime1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786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86CD-13BF-5E44-B81F-605DDAA550EB}" type="datetime1">
              <a:rPr lang="en-US" smtClean="0"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2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5916C-BAC3-4F48-BD70-EA69DB890A2B}" type="datetime1">
              <a:rPr lang="en-US" smtClean="0"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140D0-8C88-47E8-A71B-7D78DC0223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124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F91C-EA8F-C347-B50A-949A7AA5780B}" type="datetime1">
              <a:rPr lang="en-US" smtClean="0"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391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7EE2-DC2F-614A-AA62-C6576A2D6763}" type="datetime1">
              <a:rPr lang="en-US" smtClean="0"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160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742A5-696C-5C4F-BDEB-841FA49A8692}" type="datetime1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363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7A8A-8D3D-F44D-ACC4-9174CDDD2AE3}" type="datetime1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229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4218-E2FB-CE48-8BEC-CA59F654E002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482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05AF-4F53-E947-9C51-FEEFB770CC16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658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AA6CF-9D96-F74C-ACE8-B0B6DB024599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BB058-9E1F-BE45-A93E-EC919C385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676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F4615-7220-AC43-A802-380C4124AC9F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37FE1-E18E-FD43-9ADB-7C1DBD81E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124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55E00-B5AA-1349-BF27-90BF1E813A69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5F5AD-718B-104E-9F05-4F94A663C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013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B11C2-6170-0B40-8E64-B726E05D2D8E}" type="datetime1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20ABD-9B3C-214C-9F66-CD5903959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5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D2EF6-270D-8543-9D51-88FC15B9493D}" type="datetime1">
              <a:rPr lang="en-US" smtClean="0"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2A6B8-5233-49C6-BF14-A421D72DEF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763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2DC10-68C0-7C43-A4CB-679F2D51D887}" type="datetime1">
              <a:rPr lang="en-US" smtClean="0"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05310-7948-524B-9F0D-1B75A17BF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611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4274B-2E13-8D4B-92F8-B43870B35579}" type="datetime1">
              <a:rPr lang="en-US" smtClean="0"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BCEE9-D96F-8042-B3D1-AF590A2A6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551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D9BC6-7982-4C46-BF0D-B17D10B645FC}" type="datetime1">
              <a:rPr lang="en-US" smtClean="0"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C414D-CB56-854B-960B-AA0852C8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199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5E71-07DC-FE41-BD06-F83729662F96}" type="datetime1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15F8-0EB8-F34E-B757-6E6D0F869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43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9557E-7891-CF4B-A156-41C38E40BDAD}" type="datetime1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7E183-3833-754C-A396-F0144EE61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016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48F31-1D5A-F646-BD36-8846FE6087E4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50B07-0E52-6445-80B8-F68618703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659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1BDBA-43F5-0F43-B652-CBBD35FB0FEE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DD8CC-020F-E04E-8017-F56C40F2B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726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ED6F1-7BA2-D148-BE4F-43677036F911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F40D6-EAF2-4A97-A7BA-AF8DCA2B21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706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EBAE6-E049-834A-AE0C-7B3C58602E9D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BF860-8407-474D-8015-66C6C948B5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772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6A594-0DED-254C-927B-73026E5A791D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58BF6-7278-4566-B7E0-B1F34EC5AD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5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497EB-8CE5-D94D-B68E-649C7B506B02}" type="datetime1">
              <a:rPr lang="en-US" smtClean="0"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4BF2E-CB48-4A6C-A6BC-C3A397D81F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153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07EE2-0C9A-0D44-9706-6DA921E00100}" type="datetime1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06FE6-6DD3-46DC-A8A5-410410C579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635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E023-15F0-8B4E-B18E-2DECC283F2D0}" type="datetime1">
              <a:rPr lang="en-US" smtClean="0"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140D0-8C88-47E8-A71B-7D78DC0223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124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32AA6-477E-F141-97E5-6CF7A580F7F3}" type="datetime1">
              <a:rPr lang="en-US" smtClean="0"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2A6B8-5233-49C6-BF14-A421D72DEF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763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85F0F-F6A1-1B4C-8B08-1A21A00742F9}" type="datetime1">
              <a:rPr lang="en-US" smtClean="0"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4BF2E-CB48-4A6C-A6BC-C3A397D81F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153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30DEE-1CB9-2D4B-BBAD-283739DF5355}" type="datetime1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A8058-053C-4179-9043-2FEB904F1A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707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DE5EE-F239-A642-8211-B5B69AAC3548}" type="datetime1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B7CD0-85F6-4847-AF96-DCF335BA61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959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83BC8-D985-F940-B3BD-EF083E2FCEE4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B515-408B-465A-B8F6-93A7AF52E1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149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D076-D842-D442-9956-DBD71623376F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CDD14-593E-4A1F-8D55-F62C5C8E6D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04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6B01-524F-C247-970B-6E4DB7459B66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566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6C6B-52D2-514A-BFFA-54C34615E517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C9B49-CEAF-5B41-AE36-BA2056EDBC3A}" type="datetime1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A8058-053C-4179-9043-2FEB904F1A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707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350B-E5D6-8E42-8136-6277FD0D5558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164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15E1-C8E3-5A4A-A6F6-02D44A57CE3E}" type="datetime1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786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A5C4-646F-5E40-9371-58EF74E0CDD5}" type="datetime1">
              <a:rPr lang="en-US" smtClean="0"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248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97B3-E611-4048-AE1B-EA0D5D780E63}" type="datetime1">
              <a:rPr lang="en-US" smtClean="0"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391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4C08-7438-3645-96BB-0D609F28162A}" type="datetime1">
              <a:rPr lang="en-US" smtClean="0"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160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D759-97AF-1A4A-8C5D-FEE3CCF578F8}" type="datetime1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363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A082-7D8E-9F43-982B-34730F616B60}" type="datetime1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229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F453-A964-F54E-B8B8-E811F466DB36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482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D160-129A-7741-99A8-E5B8B46FA980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658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B9E46-9FD5-FC4A-BA37-20CA9C043553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BB058-9E1F-BE45-A93E-EC919C385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6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3A503-E51D-DA4D-9C33-0266B428D4D8}" type="datetime1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B7CD0-85F6-4847-AF96-DCF335BA61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959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884C1-5DC1-B54D-B0FD-AE73F05263A5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37FE1-E18E-FD43-9ADB-7C1DBD81E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124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E48D5-577B-FC43-B4FB-6727F56AB43A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5F5AD-718B-104E-9F05-4F94A663C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013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5F044-7EF4-2F43-8AED-81561BB15D7C}" type="datetime1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20ABD-9B3C-214C-9F66-CD5903959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593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CC868-8556-E341-9B58-D9E3C83425AF}" type="datetime1">
              <a:rPr lang="en-US" smtClean="0"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05310-7948-524B-9F0D-1B75A17BF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611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5586-D522-3545-94E3-5B4B88E7BA87}" type="datetime1">
              <a:rPr lang="en-US" smtClean="0"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BCEE9-D96F-8042-B3D1-AF590A2A6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551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66D19-0ABB-3644-9E7D-59705807166F}" type="datetime1">
              <a:rPr lang="en-US" smtClean="0"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C414D-CB56-854B-960B-AA0852C8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199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9D732-AFA7-B743-80E9-7F20550540D3}" type="datetime1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15F8-0EB8-F34E-B757-6E6D0F869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43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0939-438F-964E-97C8-91A1F8275F64}" type="datetime1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7E183-3833-754C-A396-F0144EE61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016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DD0B0-947E-F24F-B142-40B6E1884480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50B07-0E52-6445-80B8-F68618703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659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203F-48DF-F749-84FF-CC5007A45702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DD8CC-020F-E04E-8017-F56C40F2B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7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b="1">
                <a:solidFill>
                  <a:srgbClr val="FF0000"/>
                </a:solidFill>
                <a:cs typeface="Arial" charset="0"/>
              </a:defRPr>
            </a:lvl1pPr>
          </a:lstStyle>
          <a:p>
            <a:pPr>
              <a:defRPr/>
            </a:pPr>
            <a:fld id="{AA88E8B5-666F-FE4C-A94A-13DE32A99728}" type="datetime1">
              <a:rPr lang="en-US" smtClean="0"/>
              <a:t>3/28/2013</a:t>
            </a:fld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fld id="{3367FA5F-03AF-4267-8F83-C5F97CC018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7" descr="TMT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327025"/>
            <a:ext cx="113506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5613" y="1370013"/>
            <a:ext cx="82264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8" name="Picture 2" descr="C:\01_MORGAN_WORK\01_IRTF_Projects\01_Intruments\01_iSHELL\02_Documentation\iSHELL logo2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086600" y="6446838"/>
            <a:ext cx="7620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IRTF.jp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001000" y="6454775"/>
            <a:ext cx="3810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890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D7B767-10AA-B848-B422-3B67811B3D64}" type="datetime1">
              <a:rPr lang="en-US" smtClean="0"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67FA5F-03AF-4267-8F83-C5F97CC018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B8EC3-A44E-2D42-8816-A260211B9DA8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      lick </a:t>
            </a:r>
            <a:r>
              <a:rPr lang="en-US" dirty="0"/>
              <a:t>to edit Master title style</a:t>
            </a:r>
          </a:p>
        </p:txBody>
      </p:sp>
      <p:pic>
        <p:nvPicPr>
          <p:cNvPr id="9" name="Picture 7" descr="TMT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327025"/>
            <a:ext cx="113506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55613" y="1370013"/>
            <a:ext cx="82264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b="1">
                <a:solidFill>
                  <a:srgbClr val="FF0000"/>
                </a:solidFill>
                <a:cs typeface="Arial" charset="0"/>
              </a:defRPr>
            </a:lvl1pPr>
          </a:lstStyle>
          <a:p>
            <a:pPr>
              <a:defRPr/>
            </a:pPr>
            <a:fld id="{E9688FAB-3467-9843-9BD1-BB8B58121856}" type="datetime1">
              <a:rPr lang="en-US" smtClean="0"/>
              <a:t>3/28/2013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fld id="{4BA1D5C8-C9A6-2D4D-B6A4-3BD36E19F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3"/>
        </a:buBlip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3"/>
        </a:buBlip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3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3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3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3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b="1">
                <a:solidFill>
                  <a:srgbClr val="FF0000"/>
                </a:solidFill>
                <a:cs typeface="Arial" charset="0"/>
              </a:defRPr>
            </a:lvl1pPr>
          </a:lstStyle>
          <a:p>
            <a:pPr>
              <a:defRPr/>
            </a:pPr>
            <a:fld id="{CE2E2B69-07A5-D84C-856C-AAE26C4DA941}" type="datetime1">
              <a:rPr lang="en-US" smtClean="0"/>
              <a:t>3/28/2013</a:t>
            </a:fld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fld id="{3367FA5F-03AF-4267-8F83-C5F97CC018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7" descr="TMT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327025"/>
            <a:ext cx="113506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5613" y="1370013"/>
            <a:ext cx="82264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8" name="Picture 2" descr="C:\01_MORGAN_WORK\01_IRTF_Projects\01_Intruments\01_iSHELL\02_Documentation\iSHELL logo2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086600" y="6446838"/>
            <a:ext cx="7620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IRTF.jp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001000" y="6454775"/>
            <a:ext cx="3810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890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BEBD5-BAF6-F941-968E-E069C6EA8FFE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      lick </a:t>
            </a:r>
            <a:r>
              <a:rPr lang="en-US" dirty="0"/>
              <a:t>to edit Master title style</a:t>
            </a:r>
          </a:p>
        </p:txBody>
      </p:sp>
      <p:pic>
        <p:nvPicPr>
          <p:cNvPr id="9" name="Picture 7" descr="TMT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327025"/>
            <a:ext cx="113506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55613" y="1370013"/>
            <a:ext cx="82264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b="1">
                <a:solidFill>
                  <a:srgbClr val="FF0000"/>
                </a:solidFill>
                <a:cs typeface="Arial" charset="0"/>
              </a:defRPr>
            </a:lvl1pPr>
          </a:lstStyle>
          <a:p>
            <a:pPr>
              <a:defRPr/>
            </a:pPr>
            <a:fld id="{A03AB146-A7C6-4848-9604-B5CC0BDC4A33}" type="datetime1">
              <a:rPr lang="en-US" smtClean="0"/>
              <a:t>3/28/2013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fld id="{4BA1D5C8-C9A6-2D4D-B6A4-3BD36E19F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3"/>
        </a:buBlip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3"/>
        </a:buBlip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3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3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3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3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b="1">
                <a:solidFill>
                  <a:srgbClr val="FF0000"/>
                </a:solidFill>
                <a:cs typeface="Arial" charset="0"/>
              </a:defRPr>
            </a:lvl1pPr>
          </a:lstStyle>
          <a:p>
            <a:pPr>
              <a:defRPr/>
            </a:pPr>
            <a:fld id="{732B5315-9D79-2243-8ACC-E56D8C170077}" type="datetime1">
              <a:rPr lang="en-US" smtClean="0"/>
              <a:t>3/28/2013</a:t>
            </a:fld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fld id="{3367FA5F-03AF-4267-8F83-C5F97CC018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7" descr="TMT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327025"/>
            <a:ext cx="113506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5613" y="1370013"/>
            <a:ext cx="82264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8" name="Picture 2" descr="C:\01_MORGAN_WORK\01_IRTF_Projects\01_Intruments\01_iSHELL\02_Documentation\iSHELL logo2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086600" y="6446838"/>
            <a:ext cx="7620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IRTF.jp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001000" y="6454775"/>
            <a:ext cx="3810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890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8122D-D3DF-9046-8DDA-3682B0FF1A9D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D17BA-9762-D948-BF6F-24E2D6D155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      lick </a:t>
            </a:r>
            <a:r>
              <a:rPr lang="en-US" dirty="0"/>
              <a:t>to edit Master title style</a:t>
            </a:r>
          </a:p>
        </p:txBody>
      </p:sp>
      <p:pic>
        <p:nvPicPr>
          <p:cNvPr id="9" name="Picture 7" descr="TMT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327025"/>
            <a:ext cx="113506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55613" y="1370013"/>
            <a:ext cx="82264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b="1">
                <a:solidFill>
                  <a:srgbClr val="FF0000"/>
                </a:solidFill>
                <a:cs typeface="Arial" charset="0"/>
              </a:defRPr>
            </a:lvl1pPr>
          </a:lstStyle>
          <a:p>
            <a:pPr>
              <a:defRPr/>
            </a:pPr>
            <a:fld id="{F1391281-B031-564D-B8C7-447E26653216}" type="datetime1">
              <a:rPr lang="en-US" smtClean="0"/>
              <a:t>3/28/2013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fld id="{4BA1D5C8-C9A6-2D4D-B6A4-3BD36E19F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3"/>
        </a:buBlip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3"/>
        </a:buBlip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3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3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3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3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475" y="3048000"/>
            <a:ext cx="8229600" cy="1237262"/>
          </a:xfr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FFFFFF"/>
                </a:solidFill>
                <a:latin typeface="Arial"/>
                <a:ea typeface="ＭＳ Ｐゴシック"/>
              </a:rPr>
              <a:t>Tony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Denault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ea typeface="ＭＳ Ｐゴシック"/>
              </a:rPr>
              <a:t> – Software Programmer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FFFFFF"/>
                </a:solidFill>
                <a:latin typeface="Arial"/>
                <a:ea typeface="ＭＳ Ｐゴシック"/>
              </a:rPr>
              <a:t>Eric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Warmiber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ea typeface="ＭＳ Ｐゴシック"/>
              </a:rPr>
              <a:t> – Electronic Engineer</a:t>
            </a:r>
            <a:endParaRPr lang="en-US" sz="2400" dirty="0" smtClean="0">
              <a:solidFill>
                <a:srgbClr val="FFFF00"/>
              </a:solidFill>
              <a:latin typeface="Arial"/>
              <a:ea typeface="Zapf Dingbats"/>
              <a:cs typeface="Zapf Dingbats"/>
              <a:sym typeface="Zapf Dingbats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400" dirty="0">
              <a:solidFill>
                <a:srgbClr val="FFFFFF"/>
              </a:solidFill>
              <a:latin typeface="Arial"/>
              <a:ea typeface="ＭＳ Ｐゴシック"/>
              <a:sym typeface="Zapf Dingbat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FCDFD-5948-7849-B5AD-2105742B2180}" type="datetime1">
              <a:rPr lang="en-US" smtClean="0"/>
              <a:t>3/28/2013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BF860-8407-474D-8015-66C6C948B5E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381000"/>
            <a:ext cx="64857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latin typeface="Arial"/>
              </a:rPr>
              <a:t>i</a:t>
            </a:r>
            <a:r>
              <a:rPr lang="en-US" sz="3600" dirty="0" err="1" smtClean="0">
                <a:latin typeface="Arial"/>
              </a:rPr>
              <a:t>SHELL</a:t>
            </a:r>
            <a:endParaRPr lang="en-US" sz="3600" dirty="0" smtClean="0">
              <a:latin typeface="Arial"/>
            </a:endParaRPr>
          </a:p>
          <a:p>
            <a:pPr algn="ctr"/>
            <a:r>
              <a:rPr lang="en-US" sz="3600" dirty="0" smtClean="0">
                <a:latin typeface="Arial"/>
              </a:rPr>
              <a:t>INSTRUMENT CONTROLLER</a:t>
            </a:r>
          </a:p>
          <a:p>
            <a:pPr algn="ctr"/>
            <a:r>
              <a:rPr lang="en-US" sz="3600" dirty="0" smtClean="0">
                <a:latin typeface="Arial"/>
              </a:rPr>
              <a:t>OVERVIEW</a:t>
            </a:r>
            <a:endParaRPr lang="en-US" sz="36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30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61266"/>
            <a:ext cx="8229600" cy="4191917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iSHELL</a:t>
            </a: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</a:rPr>
              <a:t> has 3 control systems.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 smtClean="0">
              <a:solidFill>
                <a:srgbClr val="FFFFFF"/>
              </a:solidFill>
              <a:latin typeface="Arial"/>
              <a:ea typeface="ＭＳ Ｐゴシック"/>
            </a:endParaRP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</a:rPr>
              <a:t>Spectrograph Camera System – Computer, Controller, and electronics used to readout the H2RG Array.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 smtClean="0">
              <a:solidFill>
                <a:srgbClr val="FFFFFF"/>
              </a:solidFill>
              <a:latin typeface="Arial"/>
              <a:ea typeface="ＭＳ Ｐゴシック"/>
            </a:endParaRP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</a:rPr>
              <a:t>Guider Camera System – Computer, Controller, and electronic used to readout the Aladdin Array.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 smtClean="0">
              <a:solidFill>
                <a:srgbClr val="FFFFFF"/>
              </a:solidFill>
              <a:latin typeface="Arial"/>
              <a:ea typeface="ＭＳ Ｐゴシック"/>
            </a:endParaRP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Instrument Controller System – Computer, controllers, and electronics to do: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Motor control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Temperature control and monitoring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A/C power control.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Other hardware control.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800" dirty="0" smtClean="0">
              <a:solidFill>
                <a:srgbClr val="FFFFFF"/>
              </a:solidFill>
              <a:latin typeface="Arial"/>
              <a:ea typeface="ＭＳ Ｐゴシック"/>
              <a:cs typeface="Zapf Dingbats"/>
              <a:sym typeface="Zapf Dingbat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FCDFD-5948-7849-B5AD-2105742B2180}" type="datetime1">
              <a:rPr lang="en-US" smtClean="0"/>
              <a:t>3/28/2013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BF860-8407-474D-8015-66C6C948B5E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048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/>
              </a:rPr>
              <a:t>What is the </a:t>
            </a:r>
            <a:r>
              <a:rPr lang="en-US" sz="3200" dirty="0" err="1" smtClean="0">
                <a:latin typeface="Arial"/>
              </a:rPr>
              <a:t>iSHELL</a:t>
            </a:r>
            <a:r>
              <a:rPr lang="en-US" sz="3200" dirty="0" smtClean="0">
                <a:latin typeface="Arial"/>
              </a:rPr>
              <a:t> Instrument Controller?</a:t>
            </a:r>
            <a:endParaRPr lang="en-US" sz="32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30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4620"/>
            <a:ext cx="8229600" cy="4148828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</a:rPr>
              <a:t>On page 4 of the Instrument Controller Overview, a table lists the items to be controller.  Below is summary of these items.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 smtClean="0">
              <a:solidFill>
                <a:srgbClr val="FFFFFF"/>
              </a:solidFill>
              <a:latin typeface="Arial"/>
              <a:ea typeface="ＭＳ Ｐゴシック"/>
            </a:endParaRP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</a:rPr>
              <a:t>12 Mechanisms using stepper motors. 3 are warm located in the </a:t>
            </a:r>
            <a:r>
              <a:rPr lang="en-US" sz="1800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calbox</a:t>
            </a: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</a:rPr>
              <a:t>, and 9 are cold located inside the </a:t>
            </a:r>
            <a:r>
              <a:rPr lang="en-US" sz="1800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dewar</a:t>
            </a: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</a:rPr>
              <a:t>Sensing for ~23 position sensors or switches. A combination of analog and digital channels.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</a:rPr>
              <a:t>5 Temperature Control loop: H2RG, Aladdin, Grating #1, Grating #2, and the Gas Cell.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</a:rPr>
              <a:t>10 Channels of temperature monitoring. 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</a:rPr>
              <a:t>Power control for 3 calibration lamps.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>
              <a:solidFill>
                <a:srgbClr val="FFFFFF"/>
              </a:solidFill>
              <a:latin typeface="Arial"/>
              <a:ea typeface="ＭＳ Ｐゴシック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>
              <a:solidFill>
                <a:srgbClr val="FFFFFF"/>
              </a:solidFill>
              <a:latin typeface="Arial"/>
              <a:ea typeface="ＭＳ Ｐゴシック"/>
              <a:cs typeface="Zapf Dingbats"/>
              <a:sym typeface="Zapf Dingbats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dirty="0">
              <a:solidFill>
                <a:srgbClr val="FFFF00"/>
              </a:solidFill>
              <a:latin typeface="Arial"/>
              <a:ea typeface="ＭＳ Ｐゴシック"/>
              <a:cs typeface="Zapf Dingbats"/>
              <a:sym typeface="Zapf Dingbat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FCDFD-5948-7849-B5AD-2105742B2180}" type="datetime1">
              <a:rPr lang="en-US" smtClean="0"/>
              <a:t>3/28/2013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BF860-8407-474D-8015-66C6C948B5E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11506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</a:rPr>
              <a:t>What is controlled by the </a:t>
            </a:r>
            <a:r>
              <a:rPr lang="en-US" sz="2400" dirty="0" err="1" smtClean="0">
                <a:latin typeface="Arial"/>
              </a:rPr>
              <a:t>iSHELL</a:t>
            </a:r>
            <a:r>
              <a:rPr lang="en-US" sz="2400" dirty="0" smtClean="0">
                <a:latin typeface="Arial"/>
              </a:rPr>
              <a:t> Instrument Controller?</a:t>
            </a:r>
            <a:endParaRPr lang="en-US" sz="24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965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6793"/>
            <a:ext cx="8229600" cy="5164491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</a:rPr>
              <a:t>Our plan for the </a:t>
            </a:r>
            <a:r>
              <a:rPr lang="en-US" sz="1800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iSHELL</a:t>
            </a: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</a:rPr>
              <a:t> Instrument Controller is to copy of the </a:t>
            </a:r>
            <a:r>
              <a:rPr lang="en-US" sz="1800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SpeX</a:t>
            </a: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</a:rPr>
              <a:t> Instrument Controller.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>
              <a:solidFill>
                <a:srgbClr val="FFFFFF"/>
              </a:solidFill>
              <a:latin typeface="Arial"/>
              <a:ea typeface="ＭＳ Ｐゴシック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SpeX</a:t>
            </a: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</a:rPr>
              <a:t> is currently being upgraded.  Its instrument controller is being replaced. </a:t>
            </a:r>
            <a:r>
              <a:rPr lang="en-US" sz="1800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SpeX</a:t>
            </a: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</a:rPr>
              <a:t> has: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ea typeface="ＭＳ Ｐゴシック"/>
              </a:rPr>
              <a:t>6 stepper motor (warm).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ea typeface="ＭＳ Ｐゴシック"/>
              </a:rPr>
              <a:t>2 servo motors (warm)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ea typeface="ＭＳ Ｐゴシック"/>
              </a:rPr>
              <a:t>4 A/C power outlets (Lamps)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ea typeface="ＭＳ Ｐゴシック"/>
              </a:rPr>
              <a:t>2 temperature controllers (H2RG, Aladdin).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ea typeface="ＭＳ Ｐゴシック"/>
              </a:rPr>
              <a:t>10 channels of temperature monitoring.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ea typeface="ＭＳ Ｐゴシック"/>
              </a:rPr>
              <a:t>8 channels of analog input.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 smtClean="0">
              <a:solidFill>
                <a:srgbClr val="FFFFFF"/>
              </a:solidFill>
              <a:latin typeface="Arial"/>
              <a:ea typeface="ＭＳ Ｐゴシック"/>
              <a:cs typeface="Zapf Dingbats"/>
              <a:sym typeface="Zapf Dingbat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The </a:t>
            </a:r>
            <a:r>
              <a:rPr lang="en-US" sz="1800" dirty="0" err="1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SpeX</a:t>
            </a: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 Instrument controller is being built and written so that it can be replicated for </a:t>
            </a:r>
            <a:r>
              <a:rPr lang="en-US" sz="1800" dirty="0" err="1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iSHELL</a:t>
            </a: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. </a:t>
            </a:r>
            <a:endParaRPr lang="en-US" sz="1800" dirty="0">
              <a:solidFill>
                <a:srgbClr val="FFFFFF"/>
              </a:solidFill>
              <a:latin typeface="Arial"/>
              <a:ea typeface="ＭＳ Ｐゴシック"/>
              <a:cs typeface="Zapf Dingbats"/>
              <a:sym typeface="Zapf Dingbats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800" dirty="0" smtClean="0">
              <a:solidFill>
                <a:srgbClr val="FFFFFF"/>
              </a:solidFill>
              <a:latin typeface="Arial"/>
              <a:ea typeface="ＭＳ Ｐゴシック"/>
              <a:cs typeface="Zapf Dingbats"/>
              <a:sym typeface="Zapf Dingbat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This provides </a:t>
            </a:r>
            <a:r>
              <a:rPr lang="en-US" sz="1800" dirty="0" err="1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iSHELL</a:t>
            </a: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 with a proven design that can be implemented very quickly.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 smtClean="0">
              <a:solidFill>
                <a:srgbClr val="FFFFFF"/>
              </a:solidFill>
              <a:latin typeface="Arial"/>
              <a:ea typeface="ＭＳ Ｐゴシック"/>
              <a:cs typeface="Zapf Dingbats"/>
              <a:sym typeface="Zapf Dingbats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dirty="0">
              <a:solidFill>
                <a:srgbClr val="FFFF00"/>
              </a:solidFill>
              <a:latin typeface="Arial"/>
              <a:ea typeface="ＭＳ Ｐゴシック"/>
              <a:cs typeface="Zapf Dingbats"/>
              <a:sym typeface="Zapf Dingbat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FCDFD-5948-7849-B5AD-2105742B2180}" type="datetime1">
              <a:rPr lang="en-US" smtClean="0"/>
              <a:t>3/28/2013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BF860-8407-474D-8015-66C6C948B5E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11506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</a:rPr>
              <a:t>The </a:t>
            </a:r>
            <a:r>
              <a:rPr lang="en-US" sz="2400" dirty="0" err="1" smtClean="0">
                <a:latin typeface="Arial"/>
              </a:rPr>
              <a:t>iSHELL</a:t>
            </a:r>
            <a:r>
              <a:rPr lang="en-US" sz="2400" dirty="0" smtClean="0">
                <a:latin typeface="Arial"/>
              </a:rPr>
              <a:t> Instrument Controller</a:t>
            </a:r>
            <a:endParaRPr lang="en-US" sz="24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533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674132"/>
            <a:ext cx="4724400" cy="54980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FCDFD-5948-7849-B5AD-2105742B2180}" type="datetime1">
              <a:rPr lang="en-US" smtClean="0"/>
              <a:t>3/28/2013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BF860-8407-474D-8015-66C6C948B5E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048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</a:rPr>
              <a:t>The </a:t>
            </a:r>
            <a:r>
              <a:rPr lang="en-US" dirty="0" err="1" smtClean="0">
                <a:latin typeface="Arial"/>
              </a:rPr>
              <a:t>iSHELL</a:t>
            </a:r>
            <a:r>
              <a:rPr lang="en-US" dirty="0" smtClean="0">
                <a:latin typeface="Arial"/>
              </a:rPr>
              <a:t> Control System Block Diagram</a:t>
            </a:r>
            <a:endParaRPr lang="en-US" dirty="0">
              <a:latin typeface="Arial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20113"/>
              </p:ext>
            </p:extLst>
          </p:nvPr>
        </p:nvGraphicFramePr>
        <p:xfrm>
          <a:off x="457200" y="590336"/>
          <a:ext cx="4507265" cy="5505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Visio" r:id="rId3" imgW="6889701" imgH="8407621" progId="Visio.Drawing.11">
                  <p:embed/>
                </p:oleObj>
              </mc:Choice>
              <mc:Fallback>
                <p:oleObj name="Visio" r:id="rId3" imgW="6889701" imgH="8407621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90336"/>
                        <a:ext cx="4507265" cy="55056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29200" y="1371600"/>
            <a:ext cx="396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i</a:t>
            </a:r>
            <a:r>
              <a:rPr lang="en-US" sz="1400" dirty="0" err="1" smtClean="0"/>
              <a:t>SHELL</a:t>
            </a:r>
            <a:r>
              <a:rPr lang="en-US" sz="1400" dirty="0" smtClean="0"/>
              <a:t> </a:t>
            </a:r>
            <a:r>
              <a:rPr lang="en-US" sz="1400" dirty="0" smtClean="0"/>
              <a:t>Control </a:t>
            </a:r>
            <a:r>
              <a:rPr lang="en-US" sz="1400" dirty="0"/>
              <a:t>S</a:t>
            </a:r>
            <a:r>
              <a:rPr lang="en-US" sz="1400" dirty="0" smtClean="0"/>
              <a:t>ystem diagram on page 6.</a:t>
            </a:r>
          </a:p>
          <a:p>
            <a:endParaRPr lang="en-US" sz="1400" dirty="0"/>
          </a:p>
          <a:p>
            <a:r>
              <a:rPr lang="en-US" sz="1400" dirty="0" smtClean="0"/>
              <a:t>Color coding: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Orange</a:t>
            </a:r>
            <a:r>
              <a:rPr lang="en-US" sz="1400" dirty="0" smtClean="0"/>
              <a:t> = </a:t>
            </a:r>
            <a:r>
              <a:rPr lang="en-US" sz="1400" dirty="0" err="1" smtClean="0"/>
              <a:t>iSHELL</a:t>
            </a:r>
            <a:r>
              <a:rPr lang="en-US" sz="14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Purple</a:t>
            </a:r>
            <a:r>
              <a:rPr lang="en-US" sz="1400" dirty="0" smtClean="0"/>
              <a:t> = H2RG and Aladdin Camera Systems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Blue</a:t>
            </a:r>
            <a:r>
              <a:rPr lang="en-US" sz="1400" dirty="0" smtClean="0"/>
              <a:t> = Instrument Controller</a:t>
            </a:r>
          </a:p>
          <a:p>
            <a:endParaRPr lang="en-US" sz="1400" dirty="0" smtClean="0"/>
          </a:p>
          <a:p>
            <a:r>
              <a:rPr lang="en-US" sz="1400" dirty="0" smtClean="0"/>
              <a:t>Instrument Controller PC in the computer room.</a:t>
            </a:r>
          </a:p>
          <a:p>
            <a:endParaRPr lang="en-US" sz="1400" dirty="0"/>
          </a:p>
          <a:p>
            <a:r>
              <a:rPr lang="en-US" sz="1400" dirty="0" smtClean="0"/>
              <a:t>Hardware controllers are located in the </a:t>
            </a:r>
            <a:r>
              <a:rPr lang="en-US" sz="1400" dirty="0" err="1" smtClean="0"/>
              <a:t>coolrack</a:t>
            </a:r>
            <a:r>
              <a:rPr lang="en-US" sz="1400" dirty="0" smtClean="0"/>
              <a:t> electronic box at the telescope.</a:t>
            </a:r>
          </a:p>
          <a:p>
            <a:endParaRPr lang="en-US" sz="1400" dirty="0"/>
          </a:p>
          <a:p>
            <a:r>
              <a:rPr lang="en-US" sz="1400" dirty="0" smtClean="0"/>
              <a:t>All cool rack controllers are access using  Ethernet.</a:t>
            </a:r>
          </a:p>
          <a:p>
            <a:endParaRPr lang="en-US" sz="1400" dirty="0"/>
          </a:p>
          <a:p>
            <a:r>
              <a:rPr lang="en-US" sz="1400" dirty="0" smtClean="0"/>
              <a:t>All hardware has be used at the IRTF or is being used in the </a:t>
            </a:r>
            <a:r>
              <a:rPr lang="en-US" sz="1400" dirty="0" err="1" smtClean="0"/>
              <a:t>SpeX</a:t>
            </a:r>
            <a:r>
              <a:rPr lang="en-US" sz="1400" dirty="0" smtClean="0"/>
              <a:t> upgrade.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135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2\Documents\ishell\PDR-pics\DSC073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49224"/>
            <a:ext cx="4451349" cy="59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26823"/>
            <a:ext cx="3733800" cy="2689967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dirty="0" err="1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Galil</a:t>
            </a: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 DMC-4183 Motor Controller 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8 axis motor controller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8 analog inputs 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16 digital input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16 digital outputs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Ethernet interface.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 smtClean="0">
              <a:solidFill>
                <a:srgbClr val="FFFFFF"/>
              </a:solidFill>
              <a:latin typeface="Arial"/>
              <a:ea typeface="ＭＳ Ｐゴシック"/>
              <a:cs typeface="Zapf Dingbats"/>
              <a:sym typeface="Zapf Dingbat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IM483-24PI </a:t>
            </a:r>
            <a:r>
              <a:rPr lang="en-US" sz="1800" dirty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m</a:t>
            </a: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icro stepping motor driver.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>
              <a:solidFill>
                <a:srgbClr val="FFFF00"/>
              </a:solidFill>
              <a:latin typeface="Arial"/>
              <a:ea typeface="ＭＳ Ｐゴシック"/>
              <a:cs typeface="Zapf Dingbats"/>
              <a:sym typeface="Zapf Dingbat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FCDFD-5948-7849-B5AD-2105742B2180}" type="datetime1">
              <a:rPr lang="en-US" smtClean="0"/>
              <a:t>3/28/2013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BF860-8407-474D-8015-66C6C948B5E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11506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/>
              </a:rPr>
              <a:t>i</a:t>
            </a:r>
            <a:r>
              <a:rPr lang="en-US" sz="2400" dirty="0" err="1" smtClean="0">
                <a:latin typeface="Arial"/>
              </a:rPr>
              <a:t>SHELL</a:t>
            </a:r>
            <a:r>
              <a:rPr lang="en-US" sz="2400" dirty="0" smtClean="0">
                <a:latin typeface="Arial"/>
              </a:rPr>
              <a:t> </a:t>
            </a:r>
            <a:r>
              <a:rPr lang="en-US" sz="2400" dirty="0" smtClean="0">
                <a:latin typeface="Arial"/>
              </a:rPr>
              <a:t>Instrument Controller Hardware 1</a:t>
            </a:r>
            <a:endParaRPr lang="en-US" sz="2400" dirty="0">
              <a:latin typeface="Arial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743200" y="5715000"/>
            <a:ext cx="1600200" cy="39801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DMC 4183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648200" y="3810000"/>
            <a:ext cx="1676400" cy="4572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IM483 driver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810000" y="1905000"/>
            <a:ext cx="1447800" cy="3048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Warm </a:t>
            </a:r>
            <a:r>
              <a:rPr lang="en-US" sz="1000" dirty="0" err="1" smtClean="0">
                <a:solidFill>
                  <a:schemeClr val="bg1"/>
                </a:solidFill>
              </a:rPr>
              <a:t>phytron</a:t>
            </a:r>
            <a:r>
              <a:rPr lang="en-US" sz="1000" dirty="0" smtClean="0">
                <a:solidFill>
                  <a:schemeClr val="bg1"/>
                </a:solidFill>
              </a:rPr>
              <a:t> motor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343400" y="889000"/>
            <a:ext cx="1468967" cy="3048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IMS stepper motor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42151"/>
            <a:ext cx="3805947" cy="2560701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Hall Effect Sensor Conditioning Hardware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The current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SpeX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 comparator board is shown. In-house design.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We plan to 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use 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an 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updated version of the this board for the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SpeX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 upgrade, and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iSHELL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 smtClean="0">
              <a:solidFill>
                <a:srgbClr val="FFFFFF"/>
              </a:solidFill>
              <a:latin typeface="Arial"/>
              <a:ea typeface="ＭＳ Ｐゴシック"/>
              <a:cs typeface="Zapf Dingbats"/>
              <a:sym typeface="Zapf Dingbats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800" dirty="0">
              <a:solidFill>
                <a:srgbClr val="FFFFFF"/>
              </a:solidFill>
              <a:latin typeface="Arial"/>
              <a:ea typeface="ＭＳ Ｐゴシック"/>
              <a:cs typeface="Zapf Dingbats"/>
              <a:sym typeface="Zapf Dingbats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800" dirty="0">
              <a:solidFill>
                <a:srgbClr val="FFFF00"/>
              </a:solidFill>
              <a:latin typeface="Arial"/>
              <a:ea typeface="ＭＳ Ｐゴシック"/>
              <a:cs typeface="Zapf Dingbats"/>
              <a:sym typeface="Zapf Dingbat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FCDFD-5948-7849-B5AD-2105742B2180}" type="datetime1">
              <a:rPr lang="en-US" smtClean="0"/>
              <a:t>3/28/2013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BF860-8407-474D-8015-66C6C948B5E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11506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/>
              </a:rPr>
              <a:t>i</a:t>
            </a:r>
            <a:r>
              <a:rPr lang="en-US" sz="2400" dirty="0" err="1" smtClean="0">
                <a:latin typeface="Arial"/>
              </a:rPr>
              <a:t>SHELL</a:t>
            </a:r>
            <a:r>
              <a:rPr lang="en-US" sz="2400" dirty="0" smtClean="0">
                <a:latin typeface="Arial"/>
              </a:rPr>
              <a:t> </a:t>
            </a:r>
            <a:r>
              <a:rPr lang="en-US" sz="2400" dirty="0" smtClean="0">
                <a:latin typeface="Arial"/>
              </a:rPr>
              <a:t>Instrument Controller Hardware 2</a:t>
            </a:r>
            <a:endParaRPr lang="en-US" sz="2400" dirty="0">
              <a:latin typeface="Arial"/>
            </a:endParaRPr>
          </a:p>
        </p:txBody>
      </p:sp>
      <p:pic>
        <p:nvPicPr>
          <p:cNvPr id="4099" name="Picture 3" descr="C:\Users\s2\Documents\ishell\PDR-pics\comparator 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947" y="1066800"/>
            <a:ext cx="3792957" cy="219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67200" y="3962399"/>
            <a:ext cx="3810000" cy="266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For Additional Analog or Digital IO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rgbClr val="FFFFFF"/>
              </a:solidFill>
              <a:latin typeface="Arial"/>
              <a:ea typeface="ＭＳ Ｐゴシック"/>
              <a:cs typeface="Zapf Dingbats"/>
              <a:sym typeface="Zapf Dingbat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 err="1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Galil</a:t>
            </a:r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RIO-47120-16bits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8 analog inputs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8 analog outputs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16 digital inputs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16 digital 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outputs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Ethernet 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port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Used by the IRTF TCS.</a:t>
            </a:r>
            <a:endParaRPr lang="en-US" sz="1600" dirty="0" smtClean="0">
              <a:solidFill>
                <a:srgbClr val="FFFFFF"/>
              </a:solidFill>
              <a:latin typeface="Arial"/>
              <a:ea typeface="ＭＳ Ｐゴシック"/>
              <a:cs typeface="Zapf Dingbats"/>
              <a:sym typeface="Zapf Dingbats"/>
            </a:endParaRP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endParaRPr lang="en-US" sz="1600" dirty="0">
              <a:solidFill>
                <a:srgbClr val="FFFFFF"/>
              </a:solidFill>
              <a:latin typeface="Arial"/>
              <a:ea typeface="ＭＳ Ｐゴシック"/>
              <a:cs typeface="Zapf Dingbats"/>
              <a:sym typeface="Zapf Dingbats"/>
            </a:endParaRPr>
          </a:p>
          <a:p>
            <a:endParaRPr lang="en-US" dirty="0"/>
          </a:p>
        </p:txBody>
      </p:sp>
      <p:pic>
        <p:nvPicPr>
          <p:cNvPr id="4100" name="Picture 4" descr="C:\Users\s2\Documents\ishell\PDR-pics\DSC074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3364993" cy="321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8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20552"/>
            <a:ext cx="3763964" cy="2422202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Lake Shore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335 Temperature Controller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Newer version of the 330 (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SpeX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), 332 (NSFCAM) used by the IRTF.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Ethernet interface provide by a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Prologix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 GPIB-Ethernet device.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 smtClean="0">
              <a:solidFill>
                <a:srgbClr val="FFFFFF"/>
              </a:solidFill>
              <a:latin typeface="Arial"/>
              <a:ea typeface="ＭＳ Ｐゴシック"/>
              <a:cs typeface="Zapf Dingbats"/>
              <a:sym typeface="Zapf Dingbats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800" dirty="0">
              <a:solidFill>
                <a:srgbClr val="FFFFFF"/>
              </a:solidFill>
              <a:latin typeface="Arial"/>
              <a:ea typeface="ＭＳ Ｐゴシック"/>
              <a:cs typeface="Zapf Dingbats"/>
              <a:sym typeface="Zapf Dingbats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800" dirty="0">
              <a:solidFill>
                <a:srgbClr val="FFFF00"/>
              </a:solidFill>
              <a:latin typeface="Arial"/>
              <a:ea typeface="ＭＳ Ｐゴシック"/>
              <a:cs typeface="Zapf Dingbats"/>
              <a:sym typeface="Zapf Dingbat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FCDFD-5948-7849-B5AD-2105742B2180}" type="datetime1">
              <a:rPr lang="en-US" smtClean="0"/>
              <a:t>3/28/2013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BF860-8407-474D-8015-66C6C948B5E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11506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/>
              </a:rPr>
              <a:t>i</a:t>
            </a:r>
            <a:r>
              <a:rPr lang="en-US" sz="2400" dirty="0" err="1" smtClean="0">
                <a:latin typeface="Arial"/>
              </a:rPr>
              <a:t>SHELL</a:t>
            </a:r>
            <a:r>
              <a:rPr lang="en-US" sz="2400" dirty="0" smtClean="0">
                <a:latin typeface="Arial"/>
              </a:rPr>
              <a:t> </a:t>
            </a:r>
            <a:r>
              <a:rPr lang="en-US" sz="2400" dirty="0" smtClean="0">
                <a:latin typeface="Arial"/>
              </a:rPr>
              <a:t>Instrument Controller Hardware 3</a:t>
            </a:r>
            <a:endParaRPr lang="en-US" sz="2400" dirty="0"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3962400"/>
            <a:ext cx="4648200" cy="194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Lake Shore218 Temperature monitor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Newer version of the 208 used by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SpeX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.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Interface is RS-232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rgbClr val="FFFFFF"/>
              </a:solidFill>
              <a:latin typeface="Arial"/>
              <a:ea typeface="ＭＳ Ｐゴシック"/>
              <a:cs typeface="Zapf Dingbats"/>
              <a:sym typeface="Zapf Dingbat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 err="1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Digi</a:t>
            </a:r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PortServer</a:t>
            </a:r>
            <a:endParaRPr lang="en-US" dirty="0" smtClean="0">
              <a:solidFill>
                <a:srgbClr val="FFFFFF"/>
              </a:solidFill>
              <a:latin typeface="Arial"/>
              <a:ea typeface="ＭＳ Ｐゴシック"/>
              <a:cs typeface="Zapf Dingbats"/>
              <a:sym typeface="Zapf Dingbats"/>
            </a:endParaRP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RS-232 to Ethernet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IRTF uses various model of the 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PortServer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..</a:t>
            </a:r>
            <a:endParaRPr lang="en-US" sz="1600" dirty="0">
              <a:solidFill>
                <a:srgbClr val="FFFFFF"/>
              </a:solidFill>
              <a:latin typeface="Arial"/>
              <a:ea typeface="ＭＳ Ｐゴシック"/>
              <a:cs typeface="Zapf Dingbats"/>
              <a:sym typeface="Zapf Dingbats"/>
            </a:endParaRPr>
          </a:p>
          <a:p>
            <a:endParaRPr lang="en-US" dirty="0"/>
          </a:p>
        </p:txBody>
      </p:sp>
      <p:pic>
        <p:nvPicPr>
          <p:cNvPr id="5122" name="Picture 2" descr="C:\Users\s2\Documents\ishell\PDR-pics\DSC073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324" y="914400"/>
            <a:ext cx="4024879" cy="235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2\Documents\ishell\PDR-pics\tc218_di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90" y="2895600"/>
            <a:ext cx="347667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32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2895"/>
            <a:ext cx="3763964" cy="2160591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Instrument Controller Computers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Standard PC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Linux OS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Being used to develop the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SpeX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 Instrument Controller Software.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 smtClean="0">
              <a:solidFill>
                <a:srgbClr val="FFFFFF"/>
              </a:solidFill>
              <a:latin typeface="Arial"/>
              <a:ea typeface="ＭＳ Ｐゴシック"/>
              <a:cs typeface="Zapf Dingbats"/>
              <a:sym typeface="Zapf Dingbats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800" dirty="0">
              <a:solidFill>
                <a:srgbClr val="FFFFFF"/>
              </a:solidFill>
              <a:latin typeface="Arial"/>
              <a:ea typeface="ＭＳ Ｐゴシック"/>
              <a:cs typeface="Zapf Dingbats"/>
              <a:sym typeface="Zapf Dingbats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800" dirty="0">
              <a:solidFill>
                <a:srgbClr val="FFFF00"/>
              </a:solidFill>
              <a:latin typeface="Arial"/>
              <a:ea typeface="ＭＳ Ｐゴシック"/>
              <a:cs typeface="Zapf Dingbats"/>
              <a:sym typeface="Zapf Dingbat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FCDFD-5948-7849-B5AD-2105742B2180}" type="datetime1">
              <a:rPr lang="en-US" smtClean="0"/>
              <a:t>3/28/2013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BF860-8407-474D-8015-66C6C948B5E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11506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/>
              </a:rPr>
              <a:t>i</a:t>
            </a:r>
            <a:r>
              <a:rPr lang="en-US" sz="2400" dirty="0" err="1" smtClean="0">
                <a:latin typeface="Arial"/>
              </a:rPr>
              <a:t>SHELL</a:t>
            </a:r>
            <a:r>
              <a:rPr lang="en-US" sz="2400" dirty="0" smtClean="0">
                <a:latin typeface="Arial"/>
              </a:rPr>
              <a:t> </a:t>
            </a:r>
            <a:r>
              <a:rPr lang="en-US" sz="2400" dirty="0" smtClean="0">
                <a:latin typeface="Arial"/>
              </a:rPr>
              <a:t>Instrument Controller Hardware 4</a:t>
            </a:r>
            <a:endParaRPr lang="en-US" sz="2400" dirty="0"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4852471"/>
            <a:ext cx="3810000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WTI NPS-8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8 outlets of A/C power control over 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E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thernet.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/>
                <a:ea typeface="ＭＳ Ｐゴシック"/>
                <a:cs typeface="Zapf Dingbats"/>
                <a:sym typeface="Zapf Dingbats"/>
              </a:rPr>
              <a:t>To be used for Calibration Lamps.</a:t>
            </a:r>
          </a:p>
          <a:p>
            <a:endParaRPr lang="en-US" dirty="0"/>
          </a:p>
        </p:txBody>
      </p:sp>
      <p:pic>
        <p:nvPicPr>
          <p:cNvPr id="6146" name="Picture 2" descr="C:\Users\s2\Documents\ishell\PDR-pics\DSC073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390982"/>
            <a:ext cx="457761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2\Documents\ishell\PDR-pics\DSC073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85800"/>
            <a:ext cx="2439987" cy="307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8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res_jtr_24mar11">
  <a:themeElements>
    <a:clrScheme name="PS Report SAC 05042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S Report SAC 050426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•"/>
          <a:tabLst/>
          <a:defRPr kumimoji="0" lang="en-US" sz="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•"/>
          <a:tabLst/>
          <a:defRPr kumimoji="0" lang="en-US" sz="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PS Report SAC 05042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S Report SAC 050426">
  <a:themeElements>
    <a:clrScheme name="PS Report SAC 05042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S Report SAC 050426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•"/>
          <a:tabLst/>
          <a:defRPr kumimoji="0" lang="en-US" sz="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•"/>
          <a:tabLst/>
          <a:defRPr kumimoji="0" lang="en-US" sz="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PS Report SAC 05042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nires_jtr_24mar11">
  <a:themeElements>
    <a:clrScheme name="PS Report SAC 05042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S Report SAC 050426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•"/>
          <a:tabLst/>
          <a:defRPr kumimoji="0" lang="en-US" sz="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•"/>
          <a:tabLst/>
          <a:defRPr kumimoji="0" lang="en-US" sz="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PS Report SAC 05042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PS Report SAC 050426">
  <a:themeElements>
    <a:clrScheme name="PS Report SAC 05042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S Report SAC 050426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•"/>
          <a:tabLst/>
          <a:defRPr kumimoji="0" lang="en-US" sz="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•"/>
          <a:tabLst/>
          <a:defRPr kumimoji="0" lang="en-US" sz="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PS Report SAC 05042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nires_jtr_24mar11">
  <a:themeElements>
    <a:clrScheme name="PS Report SAC 05042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S Report SAC 050426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•"/>
          <a:tabLst/>
          <a:defRPr kumimoji="0" lang="en-US" sz="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•"/>
          <a:tabLst/>
          <a:defRPr kumimoji="0" lang="en-US" sz="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PS Report SAC 05042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2_PS Report SAC 050426">
  <a:themeElements>
    <a:clrScheme name="PS Report SAC 05042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S Report SAC 050426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•"/>
          <a:tabLst/>
          <a:defRPr kumimoji="0" lang="en-US" sz="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•"/>
          <a:tabLst/>
          <a:defRPr kumimoji="0" lang="en-US" sz="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PS Report SAC 05042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nires_jtr_24mar11.thmx</Template>
  <TotalTime>29763</TotalTime>
  <Words>614</Words>
  <Application>Microsoft Office PowerPoint</Application>
  <PresentationFormat>On-screen Show (4:3)</PresentationFormat>
  <Paragraphs>122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nires_jtr_24mar11</vt:lpstr>
      <vt:lpstr>Custom Design</vt:lpstr>
      <vt:lpstr>PS Report SAC 050426</vt:lpstr>
      <vt:lpstr>1_nires_jtr_24mar11</vt:lpstr>
      <vt:lpstr>1_Custom Design</vt:lpstr>
      <vt:lpstr>1_PS Report SAC 050426</vt:lpstr>
      <vt:lpstr>2_nires_jtr_24mar11</vt:lpstr>
      <vt:lpstr>2_Custom Design</vt:lpstr>
      <vt:lpstr>2_PS Report SAC 050426</vt:lpstr>
      <vt:lpstr>Twilight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IRTF Instruments Positions</dc:title>
  <dc:creator>Morgan</dc:creator>
  <cp:lastModifiedBy>s2</cp:lastModifiedBy>
  <cp:revision>247</cp:revision>
  <cp:lastPrinted>2012-01-30T20:04:49Z</cp:lastPrinted>
  <dcterms:created xsi:type="dcterms:W3CDTF">2010-09-20T23:20:56Z</dcterms:created>
  <dcterms:modified xsi:type="dcterms:W3CDTF">2013-03-29T03:19:54Z</dcterms:modified>
</cp:coreProperties>
</file>